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2" r:id="rId6"/>
    <p:sldId id="264" r:id="rId7"/>
    <p:sldId id="277" r:id="rId8"/>
    <p:sldId id="283" r:id="rId9"/>
    <p:sldId id="278" r:id="rId10"/>
    <p:sldId id="279" r:id="rId11"/>
    <p:sldId id="274" r:id="rId12"/>
    <p:sldId id="260" r:id="rId13"/>
    <p:sldId id="263" r:id="rId14"/>
    <p:sldId id="266" r:id="rId15"/>
    <p:sldId id="267" r:id="rId16"/>
    <p:sldId id="276" r:id="rId17"/>
    <p:sldId id="270" r:id="rId18"/>
    <p:sldId id="271" r:id="rId19"/>
    <p:sldId id="272" r:id="rId2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00"/>
    <a:srgbClr val="00CC00"/>
    <a:srgbClr val="800080"/>
    <a:srgbClr val="660033"/>
    <a:srgbClr val="990033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0BA7E9-55C1-4257-A811-5BF954078498}" type="datetimeFigureOut">
              <a:rPr lang="ru-RU" smtClean="0"/>
              <a:pPr/>
              <a:t>17.04.2025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0705F-F3ED-4396-BE7C-53160FB9C3B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0BA7E9-55C1-4257-A811-5BF954078498}" type="datetimeFigureOut">
              <a:rPr lang="ru-RU" smtClean="0"/>
              <a:pPr/>
              <a:t>17.04.2025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0705F-F3ED-4396-BE7C-53160FB9C3B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0BA7E9-55C1-4257-A811-5BF954078498}" type="datetimeFigureOut">
              <a:rPr lang="ru-RU" smtClean="0"/>
              <a:pPr/>
              <a:t>17.04.2025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0705F-F3ED-4396-BE7C-53160FB9C3B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0BA7E9-55C1-4257-A811-5BF954078498}" type="datetimeFigureOut">
              <a:rPr lang="ru-RU" smtClean="0"/>
              <a:pPr/>
              <a:t>17.04.2025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0705F-F3ED-4396-BE7C-53160FB9C3B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0BA7E9-55C1-4257-A811-5BF954078498}" type="datetimeFigureOut">
              <a:rPr lang="ru-RU" smtClean="0"/>
              <a:pPr/>
              <a:t>17.04.2025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0705F-F3ED-4396-BE7C-53160FB9C3B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0BA7E9-55C1-4257-A811-5BF954078498}" type="datetimeFigureOut">
              <a:rPr lang="ru-RU" smtClean="0"/>
              <a:pPr/>
              <a:t>17.04.2025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0705F-F3ED-4396-BE7C-53160FB9C3B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0BA7E9-55C1-4257-A811-5BF954078498}" type="datetimeFigureOut">
              <a:rPr lang="ru-RU" smtClean="0"/>
              <a:pPr/>
              <a:t>17.04.2025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0705F-F3ED-4396-BE7C-53160FB9C3B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0BA7E9-55C1-4257-A811-5BF954078498}" type="datetimeFigureOut">
              <a:rPr lang="ru-RU" smtClean="0"/>
              <a:pPr/>
              <a:t>17.04.2025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0705F-F3ED-4396-BE7C-53160FB9C3B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0BA7E9-55C1-4257-A811-5BF954078498}" type="datetimeFigureOut">
              <a:rPr lang="ru-RU" smtClean="0"/>
              <a:pPr/>
              <a:t>17.04.2025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0705F-F3ED-4396-BE7C-53160FB9C3B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0BA7E9-55C1-4257-A811-5BF954078498}" type="datetimeFigureOut">
              <a:rPr lang="ru-RU" smtClean="0"/>
              <a:pPr/>
              <a:t>17.04.2025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0705F-F3ED-4396-BE7C-53160FB9C3B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0BA7E9-55C1-4257-A811-5BF954078498}" type="datetimeFigureOut">
              <a:rPr lang="ru-RU" smtClean="0"/>
              <a:pPr/>
              <a:t>17.04.2025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0705F-F3ED-4396-BE7C-53160FB9C3B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0BA7E9-55C1-4257-A811-5BF954078498}" type="datetimeFigureOut">
              <a:rPr lang="ru-RU" smtClean="0"/>
              <a:pPr/>
              <a:t>17.04.2025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C0705F-F3ED-4396-BE7C-53160FB9C3B2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 descr="музыкальный фон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85786" y="1214422"/>
            <a:ext cx="7672414" cy="4286279"/>
          </a:xfrm>
        </p:spPr>
        <p:txBody>
          <a:bodyPr>
            <a:normAutofit/>
          </a:bodyPr>
          <a:lstStyle/>
          <a:p>
            <a:r>
              <a:rPr lang="ru-RU" b="1" dirty="0">
                <a:solidFill>
                  <a:srgbClr val="C00000"/>
                </a:solidFill>
              </a:rPr>
              <a:t>Людвиг </a:t>
            </a:r>
            <a:r>
              <a:rPr lang="ru-RU" b="1" dirty="0" err="1">
                <a:solidFill>
                  <a:srgbClr val="C00000"/>
                </a:solidFill>
              </a:rPr>
              <a:t>ван</a:t>
            </a:r>
            <a:r>
              <a:rPr lang="ru-RU" b="1" dirty="0">
                <a:solidFill>
                  <a:srgbClr val="C00000"/>
                </a:solidFill>
              </a:rPr>
              <a:t> Бетховен: </a:t>
            </a:r>
            <a:br>
              <a:rPr lang="ru-RU" b="1" dirty="0">
                <a:solidFill>
                  <a:srgbClr val="C00000"/>
                </a:solidFill>
              </a:rPr>
            </a:br>
            <a:r>
              <a:rPr lang="ru-RU" b="1" dirty="0">
                <a:solidFill>
                  <a:srgbClr val="C00000"/>
                </a:solidFill>
              </a:rPr>
              <a:t>«Музыка может изменить мир»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57224" y="714357"/>
            <a:ext cx="7786742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solidFill>
                  <a:srgbClr val="C00000"/>
                </a:solidFill>
              </a:rPr>
              <a:t>Метод проблемного обучения </a:t>
            </a:r>
            <a:r>
              <a:rPr lang="ru-RU" sz="2400" dirty="0" smtClean="0"/>
              <a:t>– </a:t>
            </a:r>
            <a:r>
              <a:rPr lang="ru-RU" sz="2400" dirty="0" smtClean="0">
                <a:solidFill>
                  <a:srgbClr val="002060"/>
                </a:solidFill>
              </a:rPr>
              <a:t>это источник творческого мышления.</a:t>
            </a:r>
          </a:p>
          <a:p>
            <a:r>
              <a:rPr lang="ru-RU" sz="2400" dirty="0" smtClean="0">
                <a:solidFill>
                  <a:srgbClr val="002060"/>
                </a:solidFill>
              </a:rPr>
              <a:t>«Ты - композитор». (Моделирование музыкального образа до знакомства с ним)</a:t>
            </a:r>
          </a:p>
          <a:p>
            <a:r>
              <a:rPr lang="ru-RU" sz="2400" dirty="0" smtClean="0">
                <a:solidFill>
                  <a:srgbClr val="002060"/>
                </a:solidFill>
              </a:rPr>
              <a:t>Проблема заключается в том, чтобы при помощи выразительных средств музыки нужно представить определенный образ, а затем после прослушивания оценить свою модель.</a:t>
            </a:r>
          </a:p>
          <a:p>
            <a:r>
              <a:rPr lang="ru-RU" sz="2400" dirty="0" smtClean="0">
                <a:solidFill>
                  <a:srgbClr val="002060"/>
                </a:solidFill>
              </a:rPr>
              <a:t>«Музыкальные небылицы». Учителем намеренно при исполнении изменяется темп, регистр, лад, динамические оттенки. Это затрудняет узнавание произведения и ребята приходят к выводу, что в создании музыкального образа участвуют все средства выразительности.</a:t>
            </a:r>
            <a:endParaRPr lang="ru-RU" sz="24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музыкальный фон.png"/>
          <p:cNvPicPr>
            <a:picLocks noChangeAspect="1"/>
          </p:cNvPicPr>
          <p:nvPr/>
        </p:nvPicPr>
        <p:blipFill>
          <a:blip r:embed="rId2">
            <a:lum bright="36000"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1214414" y="714356"/>
            <a:ext cx="6929486" cy="53860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C00000"/>
                </a:solidFill>
              </a:rPr>
              <a:t>Практическое применение освоенного материала и приобретенных творческих навыков:</a:t>
            </a:r>
          </a:p>
          <a:p>
            <a:pPr>
              <a:buFontTx/>
              <a:buChar char="-"/>
            </a:pPr>
            <a:r>
              <a:rPr lang="ru-RU" sz="2800" dirty="0" smtClean="0">
                <a:solidFill>
                  <a:srgbClr val="002060"/>
                </a:solidFill>
              </a:rPr>
              <a:t>Выступление на школьных концертах и мероприятиях;</a:t>
            </a:r>
          </a:p>
          <a:p>
            <a:pPr>
              <a:buFontTx/>
              <a:buChar char="-"/>
            </a:pPr>
            <a:endParaRPr lang="ru-RU" sz="2800" dirty="0" smtClean="0">
              <a:solidFill>
                <a:srgbClr val="002060"/>
              </a:solidFill>
            </a:endParaRPr>
          </a:p>
          <a:p>
            <a:pPr>
              <a:buFontTx/>
              <a:buChar char="-"/>
            </a:pPr>
            <a:r>
              <a:rPr lang="ru-RU" sz="2800" dirty="0" smtClean="0">
                <a:solidFill>
                  <a:srgbClr val="002060"/>
                </a:solidFill>
              </a:rPr>
              <a:t> участие в составлении программ школьных концертов;</a:t>
            </a:r>
          </a:p>
          <a:p>
            <a:pPr>
              <a:buFontTx/>
              <a:buChar char="-"/>
            </a:pPr>
            <a:endParaRPr lang="ru-RU" sz="2800" dirty="0" smtClean="0">
              <a:solidFill>
                <a:srgbClr val="002060"/>
              </a:solidFill>
            </a:endParaRPr>
          </a:p>
          <a:p>
            <a:pPr>
              <a:buFontTx/>
              <a:buChar char="-"/>
            </a:pPr>
            <a:r>
              <a:rPr lang="ru-RU" sz="2800" dirty="0" smtClean="0">
                <a:solidFill>
                  <a:srgbClr val="002060"/>
                </a:solidFill>
              </a:rPr>
              <a:t> участие в городских конкурсах</a:t>
            </a:r>
          </a:p>
          <a:p>
            <a:pPr>
              <a:buFontTx/>
              <a:buChar char="-"/>
            </a:pPr>
            <a:r>
              <a:rPr lang="ru-RU" sz="2800" dirty="0" smtClean="0">
                <a:solidFill>
                  <a:srgbClr val="002060"/>
                </a:solidFill>
              </a:rPr>
              <a:t> волонтерское движение.</a:t>
            </a:r>
          </a:p>
          <a:p>
            <a:pPr>
              <a:buFontTx/>
              <a:buChar char="-"/>
            </a:pPr>
            <a:endParaRPr lang="ru-RU" dirty="0" smtClean="0"/>
          </a:p>
          <a:p>
            <a:pPr>
              <a:buFontTx/>
              <a:buChar char="-"/>
            </a:pPr>
            <a:endParaRPr lang="ru-RU" dirty="0" smtClean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музыкальный фон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2357422" y="857232"/>
            <a:ext cx="4500578" cy="60939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Накопление впечатлений: </a:t>
            </a:r>
          </a:p>
          <a:p>
            <a:r>
              <a:rPr lang="ru-RU" sz="3200" b="1" i="1" dirty="0" smtClean="0">
                <a:solidFill>
                  <a:srgbClr val="FF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Звуки природы</a:t>
            </a:r>
          </a:p>
          <a:p>
            <a:r>
              <a:rPr lang="ru-RU" sz="2000" b="1" i="1" dirty="0" smtClean="0">
                <a:solidFill>
                  <a:srgbClr val="FF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импровизационный метод</a:t>
            </a:r>
          </a:p>
          <a:p>
            <a:r>
              <a:rPr lang="ru-RU" sz="3200" dirty="0" smtClean="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Шум ветра</a:t>
            </a:r>
          </a:p>
          <a:p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Пение птиц</a:t>
            </a:r>
          </a:p>
          <a:p>
            <a:r>
              <a:rPr lang="ru-RU" sz="3200" dirty="0" smtClean="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Жужжание насекомых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accent5">
                  <a:lumMod val="50000"/>
                </a:schemeClr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r>
              <a:rPr lang="ru-RU" sz="3200" dirty="0" smtClean="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Звучание дождя</a:t>
            </a:r>
          </a:p>
          <a:p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Хлопанье</a:t>
            </a:r>
            <a:r>
              <a:rPr kumimoji="0" lang="ru-RU" sz="3200" b="0" i="0" u="none" strike="noStrike" cap="none" normalizeH="0" dirty="0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крыльев</a:t>
            </a:r>
          </a:p>
          <a:p>
            <a:r>
              <a:rPr lang="ru-RU" sz="3200" dirty="0" smtClean="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Шуршание листьев</a:t>
            </a:r>
            <a:endParaRPr kumimoji="0" lang="ru-RU" sz="3200" b="0" i="0" u="none" strike="noStrike" cap="none" normalizeH="0" dirty="0" smtClean="0">
              <a:ln>
                <a:noFill/>
              </a:ln>
              <a:solidFill>
                <a:schemeClr val="accent5">
                  <a:lumMod val="50000"/>
                </a:schemeClr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endParaRPr lang="ru-RU" sz="3200" baseline="0" dirty="0">
              <a:solidFill>
                <a:srgbClr val="333333"/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endParaRPr lang="ru-RU" sz="3200" dirty="0" smtClean="0">
              <a:solidFill>
                <a:srgbClr val="333333"/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endParaRPr kumimoji="0" lang="ru-RU" b="0" i="0" u="none" strike="noStrike" cap="none" normalizeH="0" baseline="0" dirty="0" smtClean="0">
              <a:ln>
                <a:noFill/>
              </a:ln>
              <a:solidFill>
                <a:srgbClr val="333333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Рисунок 9" descr="музыкальный фон.png"/>
          <p:cNvPicPr>
            <a:picLocks noChangeAspect="1"/>
          </p:cNvPicPr>
          <p:nvPr/>
        </p:nvPicPr>
        <p:blipFill>
          <a:blip r:embed="rId2">
            <a:lum bright="32000"/>
          </a:blip>
          <a:stretch>
            <a:fillRect/>
          </a:stretch>
        </p:blipFill>
        <p:spPr>
          <a:xfrm>
            <a:off x="0" y="-285776"/>
            <a:ext cx="9144000" cy="6858000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1714480" y="500042"/>
            <a:ext cx="5143536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C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Звук и линия</a:t>
            </a:r>
          </a:p>
          <a:p>
            <a:pPr algn="ctr"/>
            <a:r>
              <a:rPr lang="ru-RU" sz="24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Графический метод</a:t>
            </a:r>
            <a:endParaRPr lang="ru-RU" sz="2400" b="1" dirty="0" smtClean="0">
              <a:solidFill>
                <a:srgbClr val="FF0000"/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algn="ctr"/>
            <a:endParaRPr lang="ru-RU" sz="2800" b="1" dirty="0" smtClean="0">
              <a:solidFill>
                <a:srgbClr val="C00000"/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</p:txBody>
      </p:sp>
      <p:sp>
        <p:nvSpPr>
          <p:cNvPr id="3" name="Дуга 2"/>
          <p:cNvSpPr/>
          <p:nvPr/>
        </p:nvSpPr>
        <p:spPr>
          <a:xfrm>
            <a:off x="1285852" y="2285992"/>
            <a:ext cx="914400" cy="914400"/>
          </a:xfrm>
          <a:prstGeom prst="arc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Полилиния 3"/>
          <p:cNvSpPr/>
          <p:nvPr/>
        </p:nvSpPr>
        <p:spPr>
          <a:xfrm>
            <a:off x="4065563" y="2152357"/>
            <a:ext cx="1674055" cy="534572"/>
          </a:xfrm>
          <a:custGeom>
            <a:avLst/>
            <a:gdLst>
              <a:gd name="connsiteX0" fmla="*/ 0 w 1674055"/>
              <a:gd name="connsiteY0" fmla="*/ 492369 h 534572"/>
              <a:gd name="connsiteX1" fmla="*/ 281354 w 1674055"/>
              <a:gd name="connsiteY1" fmla="*/ 140677 h 534572"/>
              <a:gd name="connsiteX2" fmla="*/ 984739 w 1674055"/>
              <a:gd name="connsiteY2" fmla="*/ 534572 h 534572"/>
              <a:gd name="connsiteX3" fmla="*/ 984739 w 1674055"/>
              <a:gd name="connsiteY3" fmla="*/ 534572 h 534572"/>
              <a:gd name="connsiteX4" fmla="*/ 1603717 w 1674055"/>
              <a:gd name="connsiteY4" fmla="*/ 42203 h 534572"/>
              <a:gd name="connsiteX5" fmla="*/ 1603717 w 1674055"/>
              <a:gd name="connsiteY5" fmla="*/ 42203 h 534572"/>
              <a:gd name="connsiteX6" fmla="*/ 1674055 w 1674055"/>
              <a:gd name="connsiteY6" fmla="*/ 0 h 5345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674055" h="534572">
                <a:moveTo>
                  <a:pt x="0" y="492369"/>
                </a:moveTo>
                <a:cubicBezTo>
                  <a:pt x="58615" y="313006"/>
                  <a:pt x="117231" y="133643"/>
                  <a:pt x="281354" y="140677"/>
                </a:cubicBezTo>
                <a:cubicBezTo>
                  <a:pt x="445477" y="147711"/>
                  <a:pt x="984739" y="534572"/>
                  <a:pt x="984739" y="534572"/>
                </a:cubicBezTo>
                <a:lnTo>
                  <a:pt x="984739" y="534572"/>
                </a:lnTo>
                <a:lnTo>
                  <a:pt x="1603717" y="42203"/>
                </a:lnTo>
                <a:lnTo>
                  <a:pt x="1603717" y="42203"/>
                </a:lnTo>
                <a:cubicBezTo>
                  <a:pt x="1615440" y="35169"/>
                  <a:pt x="1657643" y="490025"/>
                  <a:pt x="1674055" y="0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3792107" y="3244334"/>
            <a:ext cx="1847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ru-RU" dirty="0" smtClean="0">
              <a:solidFill>
                <a:srgbClr val="333333"/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</p:txBody>
      </p:sp>
      <p:cxnSp>
        <p:nvCxnSpPr>
          <p:cNvPr id="7" name="Прямая со стрелкой 6"/>
          <p:cNvCxnSpPr/>
          <p:nvPr/>
        </p:nvCxnSpPr>
        <p:spPr>
          <a:xfrm>
            <a:off x="2000232" y="4857760"/>
            <a:ext cx="914400" cy="914400"/>
          </a:xfrm>
          <a:prstGeom prst="straightConnector1">
            <a:avLst/>
          </a:prstGeom>
          <a:ln w="31750">
            <a:headEnd w="lg" len="lg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Прямоугольник 7"/>
          <p:cNvSpPr/>
          <p:nvPr/>
        </p:nvSpPr>
        <p:spPr>
          <a:xfrm>
            <a:off x="1857356" y="1285860"/>
            <a:ext cx="3590741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>
                <a:solidFill>
                  <a:srgbClr val="990033"/>
                </a:solidFill>
              </a:rPr>
              <a:t>_________________________</a:t>
            </a:r>
          </a:p>
          <a:p>
            <a:r>
              <a:rPr lang="ru-RU" b="1" dirty="0" smtClean="0">
                <a:solidFill>
                  <a:srgbClr val="990033"/>
                </a:solidFill>
              </a:rPr>
              <a:t>_ _ _ _ _ _ _ _ _ _ _ _ _ _ _ _ _</a:t>
            </a:r>
          </a:p>
          <a:p>
            <a:r>
              <a:rPr lang="ru-RU" b="1" dirty="0" smtClean="0">
                <a:solidFill>
                  <a:srgbClr val="990033"/>
                </a:solidFill>
              </a:rPr>
              <a:t>. . . . . . . . . . . . . . . . . . . . . . . . . .</a:t>
            </a:r>
          </a:p>
        </p:txBody>
      </p:sp>
      <p:sp>
        <p:nvSpPr>
          <p:cNvPr id="9" name="Полилиния 8"/>
          <p:cNvSpPr/>
          <p:nvPr/>
        </p:nvSpPr>
        <p:spPr>
          <a:xfrm>
            <a:off x="1214414" y="2643182"/>
            <a:ext cx="5688037" cy="1514621"/>
          </a:xfrm>
          <a:custGeom>
            <a:avLst/>
            <a:gdLst>
              <a:gd name="connsiteX0" fmla="*/ 0 w 5688037"/>
              <a:gd name="connsiteY0" fmla="*/ 1223889 h 1514621"/>
              <a:gd name="connsiteX1" fmla="*/ 520504 w 5688037"/>
              <a:gd name="connsiteY1" fmla="*/ 239150 h 1514621"/>
              <a:gd name="connsiteX2" fmla="*/ 1209821 w 5688037"/>
              <a:gd name="connsiteY2" fmla="*/ 436098 h 1514621"/>
              <a:gd name="connsiteX3" fmla="*/ 1463040 w 5688037"/>
              <a:gd name="connsiteY3" fmla="*/ 984738 h 1514621"/>
              <a:gd name="connsiteX4" fmla="*/ 2124221 w 5688037"/>
              <a:gd name="connsiteY4" fmla="*/ 1280160 h 1514621"/>
              <a:gd name="connsiteX5" fmla="*/ 2715064 w 5688037"/>
              <a:gd name="connsiteY5" fmla="*/ 759655 h 1514621"/>
              <a:gd name="connsiteX6" fmla="*/ 3165231 w 5688037"/>
              <a:gd name="connsiteY6" fmla="*/ 168812 h 1514621"/>
              <a:gd name="connsiteX7" fmla="*/ 3784209 w 5688037"/>
              <a:gd name="connsiteY7" fmla="*/ 450166 h 1514621"/>
              <a:gd name="connsiteX8" fmla="*/ 4178104 w 5688037"/>
              <a:gd name="connsiteY8" fmla="*/ 1125415 h 1514621"/>
              <a:gd name="connsiteX9" fmla="*/ 4572000 w 5688037"/>
              <a:gd name="connsiteY9" fmla="*/ 1420836 h 1514621"/>
              <a:gd name="connsiteX10" fmla="*/ 5205046 w 5688037"/>
              <a:gd name="connsiteY10" fmla="*/ 562707 h 1514621"/>
              <a:gd name="connsiteX11" fmla="*/ 5627077 w 5688037"/>
              <a:gd name="connsiteY11" fmla="*/ 70338 h 1514621"/>
              <a:gd name="connsiteX12" fmla="*/ 5570806 w 5688037"/>
              <a:gd name="connsiteY12" fmla="*/ 140676 h 1514621"/>
              <a:gd name="connsiteX13" fmla="*/ 5570806 w 5688037"/>
              <a:gd name="connsiteY13" fmla="*/ 140676 h 1514621"/>
              <a:gd name="connsiteX14" fmla="*/ 5542671 w 5688037"/>
              <a:gd name="connsiteY14" fmla="*/ 168812 h 1514621"/>
              <a:gd name="connsiteX15" fmla="*/ 5542671 w 5688037"/>
              <a:gd name="connsiteY15" fmla="*/ 168812 h 15146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5688037" h="1514621">
                <a:moveTo>
                  <a:pt x="0" y="1223889"/>
                </a:moveTo>
                <a:cubicBezTo>
                  <a:pt x="159433" y="797168"/>
                  <a:pt x="318867" y="370448"/>
                  <a:pt x="520504" y="239150"/>
                </a:cubicBezTo>
                <a:cubicBezTo>
                  <a:pt x="722141" y="107852"/>
                  <a:pt x="1052732" y="311833"/>
                  <a:pt x="1209821" y="436098"/>
                </a:cubicBezTo>
                <a:cubicBezTo>
                  <a:pt x="1366910" y="560363"/>
                  <a:pt x="1310640" y="844061"/>
                  <a:pt x="1463040" y="984738"/>
                </a:cubicBezTo>
                <a:cubicBezTo>
                  <a:pt x="1615440" y="1125415"/>
                  <a:pt x="1915550" y="1317674"/>
                  <a:pt x="2124221" y="1280160"/>
                </a:cubicBezTo>
                <a:cubicBezTo>
                  <a:pt x="2332892" y="1242646"/>
                  <a:pt x="2541562" y="944880"/>
                  <a:pt x="2715064" y="759655"/>
                </a:cubicBezTo>
                <a:cubicBezTo>
                  <a:pt x="2888566" y="574430"/>
                  <a:pt x="2987040" y="220393"/>
                  <a:pt x="3165231" y="168812"/>
                </a:cubicBezTo>
                <a:cubicBezTo>
                  <a:pt x="3343422" y="117231"/>
                  <a:pt x="3615397" y="290732"/>
                  <a:pt x="3784209" y="450166"/>
                </a:cubicBezTo>
                <a:cubicBezTo>
                  <a:pt x="3953021" y="609600"/>
                  <a:pt x="4046806" y="963637"/>
                  <a:pt x="4178104" y="1125415"/>
                </a:cubicBezTo>
                <a:cubicBezTo>
                  <a:pt x="4309402" y="1287193"/>
                  <a:pt x="4400843" y="1514621"/>
                  <a:pt x="4572000" y="1420836"/>
                </a:cubicBezTo>
                <a:cubicBezTo>
                  <a:pt x="4743157" y="1327051"/>
                  <a:pt x="5029200" y="787790"/>
                  <a:pt x="5205046" y="562707"/>
                </a:cubicBezTo>
                <a:cubicBezTo>
                  <a:pt x="5380892" y="337624"/>
                  <a:pt x="5566117" y="140677"/>
                  <a:pt x="5627077" y="70338"/>
                </a:cubicBezTo>
                <a:cubicBezTo>
                  <a:pt x="5688037" y="0"/>
                  <a:pt x="5570806" y="140676"/>
                  <a:pt x="5570806" y="140676"/>
                </a:cubicBezTo>
                <a:lnTo>
                  <a:pt x="5570806" y="140676"/>
                </a:lnTo>
                <a:lnTo>
                  <a:pt x="5542671" y="168812"/>
                </a:lnTo>
                <a:lnTo>
                  <a:pt x="5542671" y="168812"/>
                </a:lnTo>
              </a:path>
            </a:pathLst>
          </a:cu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11" name="Выгнутая вниз стрелка 10"/>
          <p:cNvSpPr/>
          <p:nvPr/>
        </p:nvSpPr>
        <p:spPr>
          <a:xfrm>
            <a:off x="4143372" y="5286388"/>
            <a:ext cx="1216152" cy="731520"/>
          </a:xfrm>
          <a:prstGeom prst="curvedUp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2" name="Круговая стрелка 11"/>
          <p:cNvSpPr/>
          <p:nvPr/>
        </p:nvSpPr>
        <p:spPr>
          <a:xfrm>
            <a:off x="6429388" y="4286256"/>
            <a:ext cx="978408" cy="857256"/>
          </a:xfrm>
          <a:prstGeom prst="circularArrow">
            <a:avLst>
              <a:gd name="adj1" fmla="val 12500"/>
              <a:gd name="adj2" fmla="val 2745585"/>
              <a:gd name="adj3" fmla="val 20457681"/>
              <a:gd name="adj4" fmla="val 9360660"/>
              <a:gd name="adj5" fmla="val 12500"/>
            </a:avLst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Рисунок 9" descr="музыкальный фон.png"/>
          <p:cNvPicPr>
            <a:picLocks noChangeAspect="1"/>
          </p:cNvPicPr>
          <p:nvPr/>
        </p:nvPicPr>
        <p:blipFill>
          <a:blip r:embed="rId2">
            <a:lum bright="35000"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2571736" y="357166"/>
            <a:ext cx="29509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err="1" smtClean="0"/>
              <a:t>Распевки</a:t>
            </a:r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928662" y="857233"/>
            <a:ext cx="3214710" cy="54784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err="1" smtClean="0">
                <a:solidFill>
                  <a:srgbClr val="002060"/>
                </a:solidFill>
              </a:rPr>
              <a:t>Да-да-да-да-да</a:t>
            </a:r>
            <a:endParaRPr lang="ru-RU" sz="2400" b="1" dirty="0" smtClean="0">
              <a:solidFill>
                <a:srgbClr val="002060"/>
              </a:solidFill>
            </a:endParaRPr>
          </a:p>
          <a:p>
            <a:r>
              <a:rPr lang="ru-RU" sz="2000" dirty="0" smtClean="0"/>
              <a:t>*      *     *      *     *</a:t>
            </a:r>
          </a:p>
          <a:p>
            <a:endParaRPr lang="ru-RU" dirty="0" smtClean="0"/>
          </a:p>
          <a:p>
            <a:r>
              <a:rPr lang="ru-RU" sz="2400" b="1" dirty="0" err="1" smtClean="0">
                <a:solidFill>
                  <a:srgbClr val="C00000"/>
                </a:solidFill>
              </a:rPr>
              <a:t>Кря-кря-кря</a:t>
            </a:r>
            <a:endParaRPr lang="ru-RU" sz="2400" b="1" dirty="0" smtClean="0">
              <a:solidFill>
                <a:srgbClr val="C00000"/>
              </a:solidFill>
            </a:endParaRPr>
          </a:p>
          <a:p>
            <a:r>
              <a:rPr lang="ru-RU" sz="2000" dirty="0" smtClean="0"/>
              <a:t>   *        *       *</a:t>
            </a:r>
          </a:p>
          <a:p>
            <a:r>
              <a:rPr lang="ru-RU" sz="2400" b="1" dirty="0" smtClean="0">
                <a:solidFill>
                  <a:srgbClr val="C00000"/>
                </a:solidFill>
              </a:rPr>
              <a:t>Кря-кря-кря-кря</a:t>
            </a:r>
          </a:p>
          <a:p>
            <a:r>
              <a:rPr lang="ru-RU" sz="2400" b="1" dirty="0" err="1" smtClean="0">
                <a:solidFill>
                  <a:srgbClr val="C00000"/>
                </a:solidFill>
              </a:rPr>
              <a:t>Жу-жу-жу-жу-жу</a:t>
            </a:r>
            <a:endParaRPr lang="ru-RU" sz="2400" b="1" dirty="0" smtClean="0">
              <a:solidFill>
                <a:srgbClr val="C00000"/>
              </a:solidFill>
            </a:endParaRPr>
          </a:p>
          <a:p>
            <a:r>
              <a:rPr lang="ru-RU" sz="2400" b="1" dirty="0" err="1" smtClean="0">
                <a:solidFill>
                  <a:srgbClr val="C00000"/>
                </a:solidFill>
              </a:rPr>
              <a:t>Мур-мур-мур</a:t>
            </a:r>
            <a:endParaRPr lang="ru-RU" sz="2400" b="1" dirty="0" smtClean="0">
              <a:solidFill>
                <a:srgbClr val="C00000"/>
              </a:solidFill>
            </a:endParaRPr>
          </a:p>
          <a:p>
            <a:r>
              <a:rPr lang="ru-RU" sz="2400" b="1" dirty="0" err="1" smtClean="0">
                <a:solidFill>
                  <a:srgbClr val="C00000"/>
                </a:solidFill>
              </a:rPr>
              <a:t>Мур-мур-мур-мур</a:t>
            </a:r>
            <a:endParaRPr lang="ru-RU" sz="2400" b="1" dirty="0" smtClean="0">
              <a:solidFill>
                <a:srgbClr val="C00000"/>
              </a:solidFill>
            </a:endParaRPr>
          </a:p>
          <a:p>
            <a:r>
              <a:rPr lang="ru-RU" sz="2400" b="1" dirty="0" smtClean="0">
                <a:solidFill>
                  <a:srgbClr val="C00000"/>
                </a:solidFill>
              </a:rPr>
              <a:t>Гав-гав-гав</a:t>
            </a:r>
          </a:p>
          <a:p>
            <a:r>
              <a:rPr lang="ru-RU" sz="2400" b="1" dirty="0" smtClean="0">
                <a:solidFill>
                  <a:srgbClr val="C00000"/>
                </a:solidFill>
              </a:rPr>
              <a:t>Гав-гав</a:t>
            </a:r>
          </a:p>
          <a:p>
            <a:r>
              <a:rPr lang="ru-RU" sz="2400" b="1" dirty="0" err="1" smtClean="0">
                <a:solidFill>
                  <a:srgbClr val="C00000"/>
                </a:solidFill>
              </a:rPr>
              <a:t>Чики-чики-чук</a:t>
            </a:r>
            <a:endParaRPr lang="ru-RU" sz="2400" b="1" dirty="0" smtClean="0">
              <a:solidFill>
                <a:srgbClr val="C00000"/>
              </a:solidFill>
            </a:endParaRPr>
          </a:p>
          <a:p>
            <a:r>
              <a:rPr lang="ru-RU" sz="2400" b="1" dirty="0" err="1" smtClean="0">
                <a:solidFill>
                  <a:srgbClr val="C00000"/>
                </a:solidFill>
              </a:rPr>
              <a:t>Чики-чкик-чук</a:t>
            </a:r>
            <a:endParaRPr lang="ru-RU" sz="2400" b="1" dirty="0" smtClean="0">
              <a:solidFill>
                <a:srgbClr val="C00000"/>
              </a:solidFill>
            </a:endParaRPr>
          </a:p>
          <a:p>
            <a:r>
              <a:rPr lang="ru-RU" sz="2400" b="1" dirty="0" smtClean="0">
                <a:solidFill>
                  <a:srgbClr val="C00000"/>
                </a:solidFill>
              </a:rPr>
              <a:t>Кар-кар</a:t>
            </a:r>
          </a:p>
          <a:p>
            <a:r>
              <a:rPr lang="ru-RU" sz="2400" b="1" dirty="0" smtClean="0">
                <a:solidFill>
                  <a:srgbClr val="C00000"/>
                </a:solidFill>
              </a:rPr>
              <a:t>Мяу-мяу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357686" y="1357298"/>
            <a:ext cx="4000528" cy="3046988"/>
          </a:xfrm>
          <a:prstGeom prst="rect">
            <a:avLst/>
          </a:prstGeom>
          <a:noFill/>
          <a:ln w="19050">
            <a:noFill/>
          </a:ln>
        </p:spPr>
        <p:txBody>
          <a:bodyPr wrap="square" rtlCol="0">
            <a:spAutoFit/>
          </a:bodyPr>
          <a:lstStyle/>
          <a:p>
            <a:r>
              <a:rPr lang="ru-RU" sz="2400" b="1" dirty="0" err="1" smtClean="0">
                <a:solidFill>
                  <a:srgbClr val="660033"/>
                </a:solidFill>
              </a:rPr>
              <a:t>Ко-ко-ко</a:t>
            </a:r>
            <a:r>
              <a:rPr lang="ru-RU" sz="2400" b="1" dirty="0" smtClean="0">
                <a:solidFill>
                  <a:srgbClr val="660033"/>
                </a:solidFill>
              </a:rPr>
              <a:t>   </a:t>
            </a:r>
            <a:r>
              <a:rPr lang="ru-RU" sz="2400" b="1" dirty="0" err="1" smtClean="0">
                <a:solidFill>
                  <a:srgbClr val="660033"/>
                </a:solidFill>
              </a:rPr>
              <a:t>Ко-ко-ко-ко</a:t>
            </a:r>
            <a:endParaRPr lang="ru-RU" sz="2400" b="1" dirty="0" smtClean="0">
              <a:solidFill>
                <a:srgbClr val="660033"/>
              </a:solidFill>
            </a:endParaRPr>
          </a:p>
          <a:p>
            <a:r>
              <a:rPr lang="ru-RU" sz="2400" dirty="0" smtClean="0"/>
              <a:t>-      -     -     *      *    *   *</a:t>
            </a:r>
          </a:p>
          <a:p>
            <a:endParaRPr lang="ru-RU" sz="2400" dirty="0" smtClean="0"/>
          </a:p>
          <a:p>
            <a:r>
              <a:rPr lang="ru-RU" sz="2400" b="1" dirty="0" err="1" smtClean="0">
                <a:solidFill>
                  <a:srgbClr val="800080"/>
                </a:solidFill>
              </a:rPr>
              <a:t>Ро-о-о-за</a:t>
            </a:r>
            <a:r>
              <a:rPr lang="ru-RU" sz="2400" b="1" dirty="0" smtClean="0">
                <a:solidFill>
                  <a:srgbClr val="800080"/>
                </a:solidFill>
              </a:rPr>
              <a:t>    </a:t>
            </a:r>
            <a:r>
              <a:rPr lang="ru-RU" sz="2400" b="1" dirty="0" err="1" smtClean="0">
                <a:solidFill>
                  <a:srgbClr val="800080"/>
                </a:solidFill>
              </a:rPr>
              <a:t>Ро-о-о-о-за</a:t>
            </a:r>
            <a:endParaRPr lang="ru-RU" sz="2400" b="1" dirty="0" smtClean="0">
              <a:solidFill>
                <a:srgbClr val="800080"/>
              </a:solidFill>
            </a:endParaRPr>
          </a:p>
          <a:p>
            <a:r>
              <a:rPr lang="ru-RU" sz="2400" dirty="0" smtClean="0"/>
              <a:t>________    __________</a:t>
            </a:r>
          </a:p>
          <a:p>
            <a:endParaRPr lang="ru-RU" sz="2400" dirty="0" smtClean="0"/>
          </a:p>
          <a:p>
            <a:r>
              <a:rPr lang="ru-RU" sz="2400" b="1" dirty="0" err="1" smtClean="0">
                <a:solidFill>
                  <a:srgbClr val="008000"/>
                </a:solidFill>
              </a:rPr>
              <a:t>Ми-и-и-я</a:t>
            </a:r>
            <a:r>
              <a:rPr lang="ru-RU" sz="2400" b="1" dirty="0" smtClean="0">
                <a:solidFill>
                  <a:srgbClr val="008000"/>
                </a:solidFill>
              </a:rPr>
              <a:t>    </a:t>
            </a:r>
            <a:r>
              <a:rPr lang="ru-RU" sz="2400" b="1" dirty="0" err="1" smtClean="0">
                <a:solidFill>
                  <a:srgbClr val="008000"/>
                </a:solidFill>
              </a:rPr>
              <a:t>ми-и-и-я</a:t>
            </a:r>
            <a:endParaRPr lang="ru-RU" sz="2400" b="1" dirty="0" smtClean="0">
              <a:solidFill>
                <a:srgbClr val="008000"/>
              </a:solidFill>
            </a:endParaRPr>
          </a:p>
          <a:p>
            <a:endParaRPr lang="ru-RU" sz="2400" dirty="0"/>
          </a:p>
        </p:txBody>
      </p:sp>
      <p:sp>
        <p:nvSpPr>
          <p:cNvPr id="8" name="Дуга 7"/>
          <p:cNvSpPr/>
          <p:nvPr/>
        </p:nvSpPr>
        <p:spPr>
          <a:xfrm rot="7789818">
            <a:off x="5802679" y="2974086"/>
            <a:ext cx="1225307" cy="1174006"/>
          </a:xfrm>
          <a:prstGeom prst="arc">
            <a:avLst>
              <a:gd name="adj1" fmla="val 16200000"/>
              <a:gd name="adj2" fmla="val 131134"/>
            </a:avLst>
          </a:prstGeom>
          <a:ln w="254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Дуга 8"/>
          <p:cNvSpPr/>
          <p:nvPr/>
        </p:nvSpPr>
        <p:spPr>
          <a:xfrm rot="7789818">
            <a:off x="4445357" y="2974085"/>
            <a:ext cx="1225307" cy="1174006"/>
          </a:xfrm>
          <a:prstGeom prst="arc">
            <a:avLst>
              <a:gd name="adj1" fmla="val 16200000"/>
              <a:gd name="adj2" fmla="val 131134"/>
            </a:avLst>
          </a:prstGeom>
          <a:ln w="254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музыкальный фон.png"/>
          <p:cNvPicPr>
            <a:picLocks noChangeAspect="1"/>
          </p:cNvPicPr>
          <p:nvPr/>
        </p:nvPicPr>
        <p:blipFill>
          <a:blip r:embed="rId2">
            <a:lum bright="41000"/>
          </a:blip>
          <a:stretch>
            <a:fillRect/>
          </a:stretch>
        </p:blipFill>
        <p:spPr>
          <a:xfrm>
            <a:off x="0" y="0"/>
            <a:ext cx="9144000" cy="6715148"/>
          </a:xfrm>
          <a:prstGeom prst="rect">
            <a:avLst/>
          </a:prstGeom>
        </p:spPr>
      </p:pic>
      <p:sp>
        <p:nvSpPr>
          <p:cNvPr id="3073" name="Rectangle 1"/>
          <p:cNvSpPr>
            <a:spLocks noChangeArrowheads="1"/>
          </p:cNvSpPr>
          <p:nvPr/>
        </p:nvSpPr>
        <p:spPr bwMode="auto">
          <a:xfrm>
            <a:off x="1428728" y="214290"/>
            <a:ext cx="5572164" cy="6370975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ru-RU" sz="2400" b="1" dirty="0" smtClean="0">
                <a:solidFill>
                  <a:srgbClr val="002060"/>
                </a:solidFill>
              </a:rPr>
              <a:t>ДЕНЬ ПОБЕДЫ</a:t>
            </a:r>
            <a:endParaRPr lang="ru-RU" sz="2400" dirty="0" smtClean="0">
              <a:solidFill>
                <a:srgbClr val="002060"/>
              </a:solidFill>
            </a:endParaRPr>
          </a:p>
          <a:p>
            <a:r>
              <a:rPr lang="ru-RU" sz="2400" i="1" dirty="0" smtClean="0">
                <a:solidFill>
                  <a:srgbClr val="002060"/>
                </a:solidFill>
              </a:rPr>
              <a:t>Муз. Д. </a:t>
            </a:r>
            <a:r>
              <a:rPr lang="ru-RU" sz="2400" i="1" dirty="0" err="1" smtClean="0">
                <a:solidFill>
                  <a:srgbClr val="002060"/>
                </a:solidFill>
              </a:rPr>
              <a:t>Тухманов</a:t>
            </a:r>
            <a:endParaRPr lang="ru-RU" sz="2400" dirty="0" smtClean="0">
              <a:solidFill>
                <a:srgbClr val="002060"/>
              </a:solidFill>
            </a:endParaRPr>
          </a:p>
          <a:p>
            <a:r>
              <a:rPr lang="ru-RU" sz="2400" i="1" dirty="0" smtClean="0">
                <a:solidFill>
                  <a:srgbClr val="002060"/>
                </a:solidFill>
              </a:rPr>
              <a:t>Сл. В. Харитонов</a:t>
            </a:r>
            <a:endParaRPr lang="ru-RU" sz="2400" dirty="0" smtClean="0">
              <a:solidFill>
                <a:srgbClr val="002060"/>
              </a:solidFill>
            </a:endParaRPr>
          </a:p>
          <a:p>
            <a:r>
              <a:rPr lang="ru-RU" sz="2400" dirty="0" smtClean="0">
                <a:solidFill>
                  <a:srgbClr val="002060"/>
                </a:solidFill>
              </a:rPr>
              <a:t>День Победы, как он был от нас далек,</a:t>
            </a:r>
            <a:br>
              <a:rPr lang="ru-RU" sz="2400" dirty="0" smtClean="0">
                <a:solidFill>
                  <a:srgbClr val="002060"/>
                </a:solidFill>
              </a:rPr>
            </a:br>
            <a:r>
              <a:rPr lang="ru-RU" sz="2400" dirty="0" smtClean="0">
                <a:solidFill>
                  <a:srgbClr val="002060"/>
                </a:solidFill>
              </a:rPr>
              <a:t>Как в костре потухшем таял уголек.</a:t>
            </a:r>
            <a:br>
              <a:rPr lang="ru-RU" sz="2400" dirty="0" smtClean="0">
                <a:solidFill>
                  <a:srgbClr val="002060"/>
                </a:solidFill>
              </a:rPr>
            </a:br>
            <a:r>
              <a:rPr lang="ru-RU" sz="2400" dirty="0" smtClean="0">
                <a:solidFill>
                  <a:srgbClr val="002060"/>
                </a:solidFill>
              </a:rPr>
              <a:t>Были версты, обгорелые, в пыли,—</a:t>
            </a:r>
            <a:br>
              <a:rPr lang="ru-RU" sz="2400" dirty="0" smtClean="0">
                <a:solidFill>
                  <a:srgbClr val="002060"/>
                </a:solidFill>
              </a:rPr>
            </a:br>
            <a:r>
              <a:rPr lang="ru-RU" sz="2400" dirty="0" smtClean="0">
                <a:solidFill>
                  <a:srgbClr val="002060"/>
                </a:solidFill>
              </a:rPr>
              <a:t>Этот день мы приближали, как могли.</a:t>
            </a:r>
          </a:p>
          <a:p>
            <a:r>
              <a:rPr lang="ru-RU" sz="2400" b="1" i="1" dirty="0" smtClean="0">
                <a:solidFill>
                  <a:srgbClr val="002060"/>
                </a:solidFill>
              </a:rPr>
              <a:t>Припев:</a:t>
            </a:r>
            <a:r>
              <a:rPr lang="ru-RU" sz="2400" dirty="0" smtClean="0">
                <a:solidFill>
                  <a:srgbClr val="002060"/>
                </a:solidFill>
              </a:rPr>
              <a:t/>
            </a:r>
            <a:br>
              <a:rPr lang="ru-RU" sz="2400" dirty="0" smtClean="0">
                <a:solidFill>
                  <a:srgbClr val="002060"/>
                </a:solidFill>
              </a:rPr>
            </a:br>
            <a:r>
              <a:rPr lang="ru-RU" sz="2400" dirty="0" smtClean="0">
                <a:solidFill>
                  <a:srgbClr val="002060"/>
                </a:solidFill>
              </a:rPr>
              <a:t>Этот День Победы</a:t>
            </a:r>
            <a:br>
              <a:rPr lang="ru-RU" sz="2400" dirty="0" smtClean="0">
                <a:solidFill>
                  <a:srgbClr val="002060"/>
                </a:solidFill>
              </a:rPr>
            </a:br>
            <a:r>
              <a:rPr lang="ru-RU" sz="2400" dirty="0" smtClean="0">
                <a:solidFill>
                  <a:srgbClr val="002060"/>
                </a:solidFill>
              </a:rPr>
              <a:t>Порохом пропах.</a:t>
            </a:r>
            <a:br>
              <a:rPr lang="ru-RU" sz="2400" dirty="0" smtClean="0">
                <a:solidFill>
                  <a:srgbClr val="002060"/>
                </a:solidFill>
              </a:rPr>
            </a:br>
            <a:r>
              <a:rPr lang="ru-RU" sz="2400" dirty="0" smtClean="0">
                <a:solidFill>
                  <a:srgbClr val="002060"/>
                </a:solidFill>
              </a:rPr>
              <a:t>Это праздник</a:t>
            </a:r>
            <a:br>
              <a:rPr lang="ru-RU" sz="2400" dirty="0" smtClean="0">
                <a:solidFill>
                  <a:srgbClr val="002060"/>
                </a:solidFill>
              </a:rPr>
            </a:br>
            <a:r>
              <a:rPr lang="ru-RU" sz="2400" dirty="0" smtClean="0">
                <a:solidFill>
                  <a:srgbClr val="002060"/>
                </a:solidFill>
              </a:rPr>
              <a:t>С сединою на висках.</a:t>
            </a:r>
            <a:br>
              <a:rPr lang="ru-RU" sz="2400" dirty="0" smtClean="0">
                <a:solidFill>
                  <a:srgbClr val="002060"/>
                </a:solidFill>
              </a:rPr>
            </a:br>
            <a:r>
              <a:rPr lang="ru-RU" sz="2400" dirty="0" smtClean="0">
                <a:solidFill>
                  <a:srgbClr val="002060"/>
                </a:solidFill>
              </a:rPr>
              <a:t>Это радость</a:t>
            </a:r>
            <a:br>
              <a:rPr lang="ru-RU" sz="2400" dirty="0" smtClean="0">
                <a:solidFill>
                  <a:srgbClr val="002060"/>
                </a:solidFill>
              </a:rPr>
            </a:br>
            <a:r>
              <a:rPr lang="ru-RU" sz="2400" dirty="0" smtClean="0">
                <a:solidFill>
                  <a:srgbClr val="002060"/>
                </a:solidFill>
              </a:rPr>
              <a:t>Со слезами на глазах.</a:t>
            </a:r>
            <a:br>
              <a:rPr lang="ru-RU" sz="2400" dirty="0" smtClean="0">
                <a:solidFill>
                  <a:srgbClr val="002060"/>
                </a:solidFill>
              </a:rPr>
            </a:br>
            <a:r>
              <a:rPr lang="ru-RU" sz="2400" dirty="0" smtClean="0">
                <a:solidFill>
                  <a:srgbClr val="002060"/>
                </a:solidFill>
              </a:rPr>
              <a:t>День Победы!</a:t>
            </a:r>
            <a:br>
              <a:rPr lang="ru-RU" sz="2400" dirty="0" smtClean="0">
                <a:solidFill>
                  <a:srgbClr val="002060"/>
                </a:solidFill>
              </a:rPr>
            </a:br>
            <a:r>
              <a:rPr lang="ru-RU" sz="2400" dirty="0" smtClean="0">
                <a:solidFill>
                  <a:srgbClr val="002060"/>
                </a:solidFill>
              </a:rPr>
              <a:t>День Победы!</a:t>
            </a:r>
            <a:br>
              <a:rPr lang="ru-RU" sz="2400" dirty="0" smtClean="0">
                <a:solidFill>
                  <a:srgbClr val="002060"/>
                </a:solidFill>
              </a:rPr>
            </a:br>
            <a:r>
              <a:rPr lang="ru-RU" sz="2400" dirty="0" smtClean="0">
                <a:solidFill>
                  <a:srgbClr val="002060"/>
                </a:solidFill>
              </a:rPr>
              <a:t>День Победы!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музыкальный фон.png"/>
          <p:cNvPicPr>
            <a:picLocks noChangeAspect="1"/>
          </p:cNvPicPr>
          <p:nvPr/>
        </p:nvPicPr>
        <p:blipFill>
          <a:blip r:embed="rId2">
            <a:lum bright="41000"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2071670" y="785794"/>
            <a:ext cx="5286412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solidFill>
                  <a:srgbClr val="002060"/>
                </a:solidFill>
              </a:rPr>
              <a:t>Дни и ночи у мартеновских печей</a:t>
            </a:r>
            <a:br>
              <a:rPr lang="ru-RU" sz="2400" dirty="0" smtClean="0">
                <a:solidFill>
                  <a:srgbClr val="002060"/>
                </a:solidFill>
              </a:rPr>
            </a:br>
            <a:r>
              <a:rPr lang="ru-RU" sz="2400" dirty="0" smtClean="0">
                <a:solidFill>
                  <a:srgbClr val="002060"/>
                </a:solidFill>
              </a:rPr>
              <a:t>Не смыкала наша Родина очей.</a:t>
            </a:r>
            <a:br>
              <a:rPr lang="ru-RU" sz="2400" dirty="0" smtClean="0">
                <a:solidFill>
                  <a:srgbClr val="002060"/>
                </a:solidFill>
              </a:rPr>
            </a:br>
            <a:r>
              <a:rPr lang="ru-RU" sz="2400" dirty="0" smtClean="0">
                <a:solidFill>
                  <a:srgbClr val="002060"/>
                </a:solidFill>
              </a:rPr>
              <a:t>Дни и ночи битву трудную вели,—</a:t>
            </a:r>
            <a:br>
              <a:rPr lang="ru-RU" sz="2400" dirty="0" smtClean="0">
                <a:solidFill>
                  <a:srgbClr val="002060"/>
                </a:solidFill>
              </a:rPr>
            </a:br>
            <a:r>
              <a:rPr lang="ru-RU" sz="2400" dirty="0" smtClean="0">
                <a:solidFill>
                  <a:srgbClr val="002060"/>
                </a:solidFill>
              </a:rPr>
              <a:t>Этот день мы приближали, как могли.</a:t>
            </a:r>
            <a:br>
              <a:rPr lang="ru-RU" sz="2400" dirty="0" smtClean="0">
                <a:solidFill>
                  <a:srgbClr val="002060"/>
                </a:solidFill>
              </a:rPr>
            </a:br>
            <a:r>
              <a:rPr lang="ru-RU" sz="2400" b="1" i="1" dirty="0" smtClean="0">
                <a:solidFill>
                  <a:srgbClr val="002060"/>
                </a:solidFill>
              </a:rPr>
              <a:t>Припев:</a:t>
            </a:r>
            <a:r>
              <a:rPr lang="ru-RU" sz="2400" dirty="0" smtClean="0">
                <a:solidFill>
                  <a:srgbClr val="002060"/>
                </a:solidFill>
              </a:rPr>
              <a:t/>
            </a:r>
            <a:br>
              <a:rPr lang="ru-RU" sz="2400" dirty="0" smtClean="0">
                <a:solidFill>
                  <a:srgbClr val="002060"/>
                </a:solidFill>
              </a:rPr>
            </a:br>
            <a:r>
              <a:rPr lang="ru-RU" sz="2400" dirty="0" smtClean="0">
                <a:solidFill>
                  <a:srgbClr val="002060"/>
                </a:solidFill>
              </a:rPr>
              <a:t>Этот День Победы</a:t>
            </a:r>
            <a:br>
              <a:rPr lang="ru-RU" sz="2400" dirty="0" smtClean="0">
                <a:solidFill>
                  <a:srgbClr val="002060"/>
                </a:solidFill>
              </a:rPr>
            </a:br>
            <a:r>
              <a:rPr lang="ru-RU" sz="2400" dirty="0" smtClean="0">
                <a:solidFill>
                  <a:srgbClr val="002060"/>
                </a:solidFill>
              </a:rPr>
              <a:t>Порохом пропах.</a:t>
            </a:r>
            <a:br>
              <a:rPr lang="ru-RU" sz="2400" dirty="0" smtClean="0">
                <a:solidFill>
                  <a:srgbClr val="002060"/>
                </a:solidFill>
              </a:rPr>
            </a:br>
            <a:r>
              <a:rPr lang="ru-RU" sz="2400" dirty="0" smtClean="0">
                <a:solidFill>
                  <a:srgbClr val="002060"/>
                </a:solidFill>
              </a:rPr>
              <a:t>Это праздник</a:t>
            </a:r>
            <a:br>
              <a:rPr lang="ru-RU" sz="2400" dirty="0" smtClean="0">
                <a:solidFill>
                  <a:srgbClr val="002060"/>
                </a:solidFill>
              </a:rPr>
            </a:br>
            <a:r>
              <a:rPr lang="ru-RU" sz="2400" dirty="0" smtClean="0">
                <a:solidFill>
                  <a:srgbClr val="002060"/>
                </a:solidFill>
              </a:rPr>
              <a:t>С сединою на висках.</a:t>
            </a:r>
            <a:br>
              <a:rPr lang="ru-RU" sz="2400" dirty="0" smtClean="0">
                <a:solidFill>
                  <a:srgbClr val="002060"/>
                </a:solidFill>
              </a:rPr>
            </a:br>
            <a:r>
              <a:rPr lang="ru-RU" sz="2400" dirty="0" smtClean="0">
                <a:solidFill>
                  <a:srgbClr val="002060"/>
                </a:solidFill>
              </a:rPr>
              <a:t>Это радость</a:t>
            </a:r>
            <a:br>
              <a:rPr lang="ru-RU" sz="2400" dirty="0" smtClean="0">
                <a:solidFill>
                  <a:srgbClr val="002060"/>
                </a:solidFill>
              </a:rPr>
            </a:br>
            <a:r>
              <a:rPr lang="ru-RU" sz="2400" dirty="0" smtClean="0">
                <a:solidFill>
                  <a:srgbClr val="002060"/>
                </a:solidFill>
              </a:rPr>
              <a:t>Со слезами на глазах.</a:t>
            </a:r>
            <a:br>
              <a:rPr lang="ru-RU" sz="2400" dirty="0" smtClean="0">
                <a:solidFill>
                  <a:srgbClr val="002060"/>
                </a:solidFill>
              </a:rPr>
            </a:br>
            <a:r>
              <a:rPr lang="ru-RU" sz="2400" dirty="0" smtClean="0">
                <a:solidFill>
                  <a:srgbClr val="002060"/>
                </a:solidFill>
              </a:rPr>
              <a:t>День Победы!</a:t>
            </a:r>
            <a:br>
              <a:rPr lang="ru-RU" sz="2400" dirty="0" smtClean="0">
                <a:solidFill>
                  <a:srgbClr val="002060"/>
                </a:solidFill>
              </a:rPr>
            </a:br>
            <a:r>
              <a:rPr lang="ru-RU" sz="2400" dirty="0" smtClean="0">
                <a:solidFill>
                  <a:srgbClr val="002060"/>
                </a:solidFill>
              </a:rPr>
              <a:t>День Победы!</a:t>
            </a:r>
            <a:br>
              <a:rPr lang="ru-RU" sz="2400" dirty="0" smtClean="0">
                <a:solidFill>
                  <a:srgbClr val="002060"/>
                </a:solidFill>
              </a:rPr>
            </a:br>
            <a:r>
              <a:rPr lang="ru-RU" sz="2400" dirty="0" smtClean="0">
                <a:solidFill>
                  <a:srgbClr val="002060"/>
                </a:solidFill>
              </a:rPr>
              <a:t>День Победы!</a:t>
            </a:r>
            <a:endParaRPr lang="ru-RU" sz="24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музыкальный фон.png"/>
          <p:cNvPicPr>
            <a:picLocks noChangeAspect="1"/>
          </p:cNvPicPr>
          <p:nvPr/>
        </p:nvPicPr>
        <p:blipFill>
          <a:blip r:embed="rId2">
            <a:lum bright="41000"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7649" name="Rectangle 1"/>
          <p:cNvSpPr>
            <a:spLocks noChangeArrowheads="1"/>
          </p:cNvSpPr>
          <p:nvPr/>
        </p:nvSpPr>
        <p:spPr bwMode="auto">
          <a:xfrm>
            <a:off x="1357290" y="500042"/>
            <a:ext cx="7000924" cy="5786199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Georgia" pitchFamily="18" charset="0"/>
                <a:ea typeface="Times New Roman" pitchFamily="18" charset="0"/>
                <a:cs typeface="Arial" pitchFamily="34" charset="0"/>
              </a:rPr>
              <a:t>Здравствуй, мама, возвратились мы не все,</a:t>
            </a:r>
            <a:b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Georgia" pitchFamily="18" charset="0"/>
                <a:ea typeface="Times New Roman" pitchFamily="18" charset="0"/>
                <a:cs typeface="Arial" pitchFamily="34" charset="0"/>
              </a:rPr>
            </a:b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Georgia" pitchFamily="18" charset="0"/>
                <a:ea typeface="Times New Roman" pitchFamily="18" charset="0"/>
                <a:cs typeface="Arial" pitchFamily="34" charset="0"/>
              </a:rPr>
              <a:t>Босиком бы пробежаться по росе!</a:t>
            </a:r>
            <a:b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Georgia" pitchFamily="18" charset="0"/>
                <a:ea typeface="Times New Roman" pitchFamily="18" charset="0"/>
                <a:cs typeface="Arial" pitchFamily="34" charset="0"/>
              </a:rPr>
            </a:b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Georgia" pitchFamily="18" charset="0"/>
                <a:ea typeface="Times New Roman" pitchFamily="18" charset="0"/>
                <a:cs typeface="Arial" pitchFamily="34" charset="0"/>
              </a:rPr>
              <a:t>Пол-Европы прошагали, полземли,</a:t>
            </a:r>
            <a:b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Georgia" pitchFamily="18" charset="0"/>
                <a:ea typeface="Times New Roman" pitchFamily="18" charset="0"/>
                <a:cs typeface="Arial" pitchFamily="34" charset="0"/>
              </a:rPr>
            </a:b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Georgia" pitchFamily="18" charset="0"/>
                <a:ea typeface="Times New Roman" pitchFamily="18" charset="0"/>
                <a:cs typeface="Arial" pitchFamily="34" charset="0"/>
              </a:rPr>
              <a:t>Этот день мы приближали, как могли.</a:t>
            </a: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Georgia" pitchFamily="18" charset="0"/>
                <a:ea typeface="Times New Roman" pitchFamily="18" charset="0"/>
                <a:cs typeface="Arial" pitchFamily="34" charset="0"/>
              </a:rPr>
              <a:t>Припев: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Georgia" pitchFamily="18" charset="0"/>
                <a:ea typeface="Times New Roman" pitchFamily="18" charset="0"/>
                <a:cs typeface="Arial" pitchFamily="34" charset="0"/>
              </a:rPr>
              <a:t/>
            </a:r>
            <a:b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Georgia" pitchFamily="18" charset="0"/>
                <a:ea typeface="Times New Roman" pitchFamily="18" charset="0"/>
                <a:cs typeface="Arial" pitchFamily="34" charset="0"/>
              </a:rPr>
            </a:b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Georgia" pitchFamily="18" charset="0"/>
                <a:ea typeface="Times New Roman" pitchFamily="18" charset="0"/>
                <a:cs typeface="Arial" pitchFamily="34" charset="0"/>
              </a:rPr>
              <a:t>Этот День Победы</a:t>
            </a:r>
            <a:b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Georgia" pitchFamily="18" charset="0"/>
                <a:ea typeface="Times New Roman" pitchFamily="18" charset="0"/>
                <a:cs typeface="Arial" pitchFamily="34" charset="0"/>
              </a:rPr>
            </a:b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Georgia" pitchFamily="18" charset="0"/>
                <a:ea typeface="Times New Roman" pitchFamily="18" charset="0"/>
                <a:cs typeface="Arial" pitchFamily="34" charset="0"/>
              </a:rPr>
              <a:t>Порохом пропах.</a:t>
            </a:r>
            <a:b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Georgia" pitchFamily="18" charset="0"/>
                <a:ea typeface="Times New Roman" pitchFamily="18" charset="0"/>
                <a:cs typeface="Arial" pitchFamily="34" charset="0"/>
              </a:rPr>
            </a:b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Georgia" pitchFamily="18" charset="0"/>
                <a:ea typeface="Times New Roman" pitchFamily="18" charset="0"/>
                <a:cs typeface="Arial" pitchFamily="34" charset="0"/>
              </a:rPr>
              <a:t>Это праздник</a:t>
            </a:r>
            <a:b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Georgia" pitchFamily="18" charset="0"/>
                <a:ea typeface="Times New Roman" pitchFamily="18" charset="0"/>
                <a:cs typeface="Arial" pitchFamily="34" charset="0"/>
              </a:rPr>
            </a:b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Georgia" pitchFamily="18" charset="0"/>
                <a:ea typeface="Times New Roman" pitchFamily="18" charset="0"/>
                <a:cs typeface="Arial" pitchFamily="34" charset="0"/>
              </a:rPr>
              <a:t>С сединою на висках.</a:t>
            </a:r>
            <a:b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Georgia" pitchFamily="18" charset="0"/>
                <a:ea typeface="Times New Roman" pitchFamily="18" charset="0"/>
                <a:cs typeface="Arial" pitchFamily="34" charset="0"/>
              </a:rPr>
            </a:b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Georgia" pitchFamily="18" charset="0"/>
                <a:ea typeface="Times New Roman" pitchFamily="18" charset="0"/>
                <a:cs typeface="Arial" pitchFamily="34" charset="0"/>
              </a:rPr>
              <a:t>Это радость</a:t>
            </a:r>
            <a:b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Georgia" pitchFamily="18" charset="0"/>
                <a:ea typeface="Times New Roman" pitchFamily="18" charset="0"/>
                <a:cs typeface="Arial" pitchFamily="34" charset="0"/>
              </a:rPr>
            </a:b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Georgia" pitchFamily="18" charset="0"/>
                <a:ea typeface="Times New Roman" pitchFamily="18" charset="0"/>
                <a:cs typeface="Arial" pitchFamily="34" charset="0"/>
              </a:rPr>
              <a:t>Со слезами на глазах.</a:t>
            </a:r>
            <a:b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Georgia" pitchFamily="18" charset="0"/>
                <a:ea typeface="Times New Roman" pitchFamily="18" charset="0"/>
                <a:cs typeface="Arial" pitchFamily="34" charset="0"/>
              </a:rPr>
            </a:b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Georgia" pitchFamily="18" charset="0"/>
                <a:ea typeface="Times New Roman" pitchFamily="18" charset="0"/>
                <a:cs typeface="Arial" pitchFamily="34" charset="0"/>
              </a:rPr>
              <a:t>День Победы!</a:t>
            </a:r>
            <a:b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Georgia" pitchFamily="18" charset="0"/>
                <a:ea typeface="Times New Roman" pitchFamily="18" charset="0"/>
                <a:cs typeface="Arial" pitchFamily="34" charset="0"/>
              </a:rPr>
            </a:b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Georgia" pitchFamily="18" charset="0"/>
                <a:ea typeface="Times New Roman" pitchFamily="18" charset="0"/>
                <a:cs typeface="Arial" pitchFamily="34" charset="0"/>
              </a:rPr>
              <a:t>День Победы!</a:t>
            </a:r>
            <a:b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Georgia" pitchFamily="18" charset="0"/>
                <a:ea typeface="Times New Roman" pitchFamily="18" charset="0"/>
                <a:cs typeface="Arial" pitchFamily="34" charset="0"/>
              </a:rPr>
            </a:b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Georgia" pitchFamily="18" charset="0"/>
                <a:ea typeface="Times New Roman" pitchFamily="18" charset="0"/>
                <a:cs typeface="Arial" pitchFamily="34" charset="0"/>
              </a:rPr>
              <a:t>День Победы!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Georgia" pitchFamily="18" charset="0"/>
                <a:ea typeface="Times New Roman" pitchFamily="18" charset="0"/>
                <a:cs typeface="Arial" pitchFamily="34" charset="0"/>
              </a:rPr>
              <a:t/>
            </a:r>
            <a:b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Georgia" pitchFamily="18" charset="0"/>
                <a:ea typeface="Times New Roman" pitchFamily="18" charset="0"/>
                <a:cs typeface="Arial" pitchFamily="34" charset="0"/>
              </a:rPr>
            </a:b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Georgia" pitchFamily="18" charset="0"/>
                <a:ea typeface="Times New Roman" pitchFamily="18" charset="0"/>
                <a:cs typeface="Arial" pitchFamily="34" charset="0"/>
              </a:rPr>
              <a:t/>
            </a:r>
            <a:b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Georgia" pitchFamily="18" charset="0"/>
                <a:ea typeface="Times New Roman" pitchFamily="18" charset="0"/>
                <a:cs typeface="Arial" pitchFamily="34" charset="0"/>
              </a:rPr>
            </a:b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музыкальный фон.png"/>
          <p:cNvPicPr>
            <a:picLocks noChangeAspect="1"/>
          </p:cNvPicPr>
          <p:nvPr/>
        </p:nvPicPr>
        <p:blipFill>
          <a:blip r:embed="rId2">
            <a:lum bright="30000"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8673" name="Rectangle 1"/>
          <p:cNvSpPr>
            <a:spLocks noChangeArrowheads="1"/>
          </p:cNvSpPr>
          <p:nvPr/>
        </p:nvSpPr>
        <p:spPr bwMode="auto">
          <a:xfrm>
            <a:off x="1500166" y="642918"/>
            <a:ext cx="6215106" cy="55399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Прием  рефлексии занятия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«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Паутинка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»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«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Сегодня на занятии мне удалось: </a:t>
            </a:r>
            <a:endParaRPr kumimoji="0" lang="ru-RU" sz="2800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- узнать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…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endParaRPr kumimoji="0" lang="ru-RU" sz="2800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- понять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…</a:t>
            </a:r>
            <a:endParaRPr kumimoji="0" lang="ru-RU" sz="2800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- научиться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…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endParaRPr kumimoji="0" lang="ru-RU" sz="2800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- применять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…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endParaRPr kumimoji="0" lang="ru-RU" sz="2800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- использовать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…</a:t>
            </a:r>
            <a:endParaRPr kumimoji="0" lang="ru-RU" sz="2800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- я чувствую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…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endParaRPr kumimoji="0" lang="ru-RU" sz="2800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- я хочу для себя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…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endParaRPr kumimoji="0" lang="ru-RU" sz="2800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могу помочь сделать другим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…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 </a:t>
            </a:r>
            <a:endParaRPr kumimoji="0" lang="ru-RU" sz="2800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музыкальный фон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2143108" y="2214554"/>
            <a:ext cx="521497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3200" b="1" dirty="0" smtClean="0">
                <a:solidFill>
                  <a:srgbClr val="C00000"/>
                </a:solidFill>
                <a:latin typeface="Arial" pitchFamily="34" charset="0"/>
                <a:cs typeface="Times New Roman" pitchFamily="18" charset="0"/>
              </a:rPr>
              <a:t>Спасибо за внимание!</a:t>
            </a:r>
            <a:endParaRPr lang="ru-RU" sz="3200" b="1" dirty="0" smtClean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музыкальный фон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928662" y="1214422"/>
            <a:ext cx="7215238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b="1" dirty="0" smtClean="0">
                <a:solidFill>
                  <a:srgbClr val="C00000"/>
                </a:solidFill>
              </a:rPr>
              <a:t>Тема</a:t>
            </a:r>
          </a:p>
          <a:p>
            <a:pPr algn="ctr"/>
            <a:r>
              <a:rPr lang="ru-RU" sz="4000" b="1" dirty="0" smtClean="0">
                <a:solidFill>
                  <a:schemeClr val="accent5">
                    <a:lumMod val="50000"/>
                  </a:schemeClr>
                </a:solidFill>
              </a:rPr>
              <a:t>«Проектирование </a:t>
            </a:r>
            <a:r>
              <a:rPr lang="ru-RU" sz="4000" b="1" dirty="0">
                <a:solidFill>
                  <a:schemeClr val="accent5">
                    <a:lumMod val="50000"/>
                  </a:schemeClr>
                </a:solidFill>
              </a:rPr>
              <a:t>развивающей среды для самоопределения и творческого развития школьников на занятиях школьной </a:t>
            </a:r>
            <a:r>
              <a:rPr lang="ru-RU" sz="4000" b="1" dirty="0" smtClean="0">
                <a:solidFill>
                  <a:schemeClr val="accent5">
                    <a:lumMod val="50000"/>
                  </a:schemeClr>
                </a:solidFill>
              </a:rPr>
              <a:t>вокальной </a:t>
            </a:r>
            <a:r>
              <a:rPr lang="ru-RU" sz="4000" b="1" dirty="0">
                <a:solidFill>
                  <a:schemeClr val="accent5">
                    <a:lumMod val="50000"/>
                  </a:schemeClr>
                </a:solidFill>
              </a:rPr>
              <a:t>студии».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музыкальный фон.png"/>
          <p:cNvPicPr>
            <a:picLocks noChangeAspect="1"/>
          </p:cNvPicPr>
          <p:nvPr/>
        </p:nvPicPr>
        <p:blipFill>
          <a:blip r:embed="rId2">
            <a:lum bright="64000"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0" y="0"/>
            <a:ext cx="9144000" cy="64940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ru-RU" sz="3200" b="1" dirty="0" smtClean="0">
              <a:solidFill>
                <a:srgbClr val="FF0000"/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sz="3200" b="1" dirty="0" smtClean="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Э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тапы</a:t>
            </a:r>
            <a:r>
              <a:rPr kumimoji="0" lang="ru-RU" sz="3200" b="1" i="0" u="none" strike="noStrike" cap="none" normalizeH="0" dirty="0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р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азвитие творческих способностей: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1. Накопление впечатлений;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2. Спонтанное выражение творческого начала в зрительных, сенсорно-моторных, речевых направлениях;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3. Импровизации двигательные, речевые, музыкальные, иллюстративность в рисовании;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4. Создание собственных композиций, являющихся отражением какого-нибудь художественного впечатления: литературного, музыкального, изобразительного, пластического.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музыкальный фон.png"/>
          <p:cNvPicPr>
            <a:picLocks noChangeAspect="1"/>
          </p:cNvPicPr>
          <p:nvPr/>
        </p:nvPicPr>
        <p:blipFill>
          <a:blip r:embed="rId2">
            <a:lum bright="33000" contrast="-8000"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6385" name="Rectangle 1"/>
          <p:cNvSpPr>
            <a:spLocks noChangeArrowheads="1"/>
          </p:cNvSpPr>
          <p:nvPr/>
        </p:nvSpPr>
        <p:spPr bwMode="auto">
          <a:xfrm>
            <a:off x="0" y="0"/>
            <a:ext cx="9144000" cy="62478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3600" dirty="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З</a:t>
            </a: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адачи:</a:t>
            </a:r>
          </a:p>
          <a:p>
            <a:pPr lvl="1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-"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воспитание нравственно-эстетической отзывчивости, эмоциональной культуры учащихся, развитие фантазии, воображения при восприятии художественных произведений в их диалектической взаимосвязи с окружающим миром;</a:t>
            </a:r>
          </a:p>
          <a:p>
            <a:pPr lvl="1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-"/>
            </a:pPr>
            <a:r>
              <a:rPr kumimoji="0" lang="ru-RU" sz="2800" b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выявление художественно-творческих устремлений на основе проблемных, поисковых методов обучения: беседы, игровой импровизации, диалога, наблюдения, сравнения, а также знаний соответствующего типа;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2800" dirty="0" smtClean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  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- формирование музыкальных знаний, умений и </a:t>
            </a:r>
            <a:r>
              <a:rPr lang="ru-RU" sz="2800" dirty="0" smtClean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                        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навыков.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2" descr="Picture background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1"/>
            <a:ext cx="9144000" cy="685800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музыкальный фон.png"/>
          <p:cNvPicPr>
            <a:picLocks noChangeAspect="1"/>
          </p:cNvPicPr>
          <p:nvPr/>
        </p:nvPicPr>
        <p:blipFill>
          <a:blip r:embed="rId2">
            <a:lum bright="31000"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642910" y="428605"/>
            <a:ext cx="7715304" cy="61247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 smtClean="0">
                <a:solidFill>
                  <a:srgbClr val="C00000"/>
                </a:solidFill>
              </a:rPr>
              <a:t>Активные методы обучения</a:t>
            </a:r>
          </a:p>
          <a:p>
            <a:r>
              <a:rPr lang="ru-RU" sz="2800" dirty="0" smtClean="0">
                <a:solidFill>
                  <a:srgbClr val="002060"/>
                </a:solidFill>
              </a:rPr>
              <a:t>Это методы включающие учащихся в процесс «Добывания знаний» и развития мышления. Они позволяют:</a:t>
            </a:r>
          </a:p>
          <a:p>
            <a:r>
              <a:rPr lang="ru-RU" sz="2800" dirty="0" smtClean="0">
                <a:solidFill>
                  <a:srgbClr val="002060"/>
                </a:solidFill>
              </a:rPr>
              <a:t>- стимулировать мыслительную деятельность учащихся;</a:t>
            </a:r>
          </a:p>
          <a:p>
            <a:r>
              <a:rPr lang="ru-RU" sz="2800" dirty="0" smtClean="0">
                <a:solidFill>
                  <a:srgbClr val="002060"/>
                </a:solidFill>
              </a:rPr>
              <a:t>- раскрыть свои способности;</a:t>
            </a:r>
          </a:p>
          <a:p>
            <a:r>
              <a:rPr lang="ru-RU" sz="2800" dirty="0" smtClean="0">
                <a:solidFill>
                  <a:srgbClr val="002060"/>
                </a:solidFill>
              </a:rPr>
              <a:t>- приобрести уверенность в себе;</a:t>
            </a:r>
          </a:p>
          <a:p>
            <a:r>
              <a:rPr lang="ru-RU" sz="2800" dirty="0" smtClean="0">
                <a:solidFill>
                  <a:srgbClr val="002060"/>
                </a:solidFill>
              </a:rPr>
              <a:t>- совершенствовать свои коммуникативные навыки;</a:t>
            </a:r>
          </a:p>
          <a:p>
            <a:r>
              <a:rPr lang="ru-RU" sz="2800" dirty="0" smtClean="0">
                <a:solidFill>
                  <a:srgbClr val="002060"/>
                </a:solidFill>
              </a:rPr>
              <a:t>-формировать у учащихся творческое мышление.</a:t>
            </a:r>
          </a:p>
          <a:p>
            <a:r>
              <a:rPr lang="ru-RU" sz="2800" b="1" dirty="0" smtClean="0">
                <a:solidFill>
                  <a:srgbClr val="002060"/>
                </a:solidFill>
              </a:rPr>
              <a:t>АМО</a:t>
            </a:r>
            <a:r>
              <a:rPr lang="ru-RU" sz="2800" dirty="0" smtClean="0">
                <a:solidFill>
                  <a:srgbClr val="002060"/>
                </a:solidFill>
              </a:rPr>
              <a:t> смещают акцент на развитие школьников, не просто воспроизводя свои знания, но и используя их в практической деятельности.</a:t>
            </a:r>
            <a:endParaRPr lang="ru-RU" sz="28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42910" y="500042"/>
            <a:ext cx="8072494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solidFill>
                  <a:srgbClr val="C00000"/>
                </a:solidFill>
              </a:rPr>
              <a:t>Метод импровизации</a:t>
            </a:r>
            <a:r>
              <a:rPr lang="ru-RU" sz="2400" dirty="0" smtClean="0">
                <a:solidFill>
                  <a:srgbClr val="C00000"/>
                </a:solidFill>
              </a:rPr>
              <a:t>.</a:t>
            </a:r>
          </a:p>
          <a:p>
            <a:r>
              <a:rPr lang="ru-RU" sz="2400" dirty="0" smtClean="0">
                <a:solidFill>
                  <a:srgbClr val="002060"/>
                </a:solidFill>
              </a:rPr>
              <a:t>«</a:t>
            </a:r>
            <a:r>
              <a:rPr lang="ru-RU" sz="2400" dirty="0" smtClean="0">
                <a:solidFill>
                  <a:srgbClr val="002060"/>
                </a:solidFill>
              </a:rPr>
              <a:t>Голосовые имитации природы» (шум, ветра, пение птиц </a:t>
            </a:r>
            <a:r>
              <a:rPr lang="ru-RU" sz="2400" dirty="0" smtClean="0">
                <a:solidFill>
                  <a:srgbClr val="002060"/>
                </a:solidFill>
              </a:rPr>
              <a:t>)</a:t>
            </a:r>
            <a:endParaRPr lang="ru-RU" sz="2400" dirty="0" smtClean="0">
              <a:solidFill>
                <a:srgbClr val="002060"/>
              </a:solidFill>
            </a:endParaRPr>
          </a:p>
          <a:p>
            <a:r>
              <a:rPr lang="ru-RU" sz="2400" dirty="0" smtClean="0">
                <a:solidFill>
                  <a:srgbClr val="002060"/>
                </a:solidFill>
              </a:rPr>
              <a:t>«Ритмические импровизации Природы» (капли дождя, хлопанье крыльев, шуршание листвы)</a:t>
            </a:r>
          </a:p>
          <a:p>
            <a:r>
              <a:rPr lang="ru-RU" sz="2400" dirty="0" smtClean="0">
                <a:solidFill>
                  <a:srgbClr val="002060"/>
                </a:solidFill>
              </a:rPr>
              <a:t>«Ритмический джаз» Группа детей хлопает заданный ритм, каждый по очереди становится солистом и накладывает свой ритмический рисунок на основной рисунок группы</a:t>
            </a:r>
            <a:r>
              <a:rPr lang="ru-RU" sz="2400" dirty="0" smtClean="0">
                <a:solidFill>
                  <a:srgbClr val="002060"/>
                </a:solidFill>
              </a:rPr>
              <a:t>.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785786" y="3357562"/>
            <a:ext cx="7643866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solidFill>
                  <a:srgbClr val="C00000"/>
                </a:solidFill>
              </a:rPr>
              <a:t>Метод пластического интонирования.</a:t>
            </a:r>
          </a:p>
          <a:p>
            <a:r>
              <a:rPr lang="ru-RU" sz="2400" dirty="0" smtClean="0">
                <a:solidFill>
                  <a:srgbClr val="002060"/>
                </a:solidFill>
              </a:rPr>
              <a:t>«Колокольный звон». Передача различных видов  звонов колоколов  через движение тела. Определяется темп колокольного звона, его назначение (набат, благовест).</a:t>
            </a:r>
          </a:p>
          <a:p>
            <a:r>
              <a:rPr lang="ru-RU" sz="2400" dirty="0" smtClean="0">
                <a:solidFill>
                  <a:srgbClr val="002060"/>
                </a:solidFill>
              </a:rPr>
              <a:t>Передача образа героя или героев. Например в балете «Золушка «Бой часов» или «Учитель танцев»)</a:t>
            </a:r>
            <a:endParaRPr lang="ru-RU" sz="24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Рисунок 10" descr="музыкальный фон.png"/>
          <p:cNvPicPr>
            <a:picLocks noChangeAspect="1"/>
          </p:cNvPicPr>
          <p:nvPr/>
        </p:nvPicPr>
        <p:blipFill>
          <a:blip r:embed="rId2">
            <a:lum bright="26000"/>
          </a:blip>
          <a:stretch>
            <a:fillRect/>
          </a:stretch>
        </p:blipFill>
        <p:spPr>
          <a:xfrm>
            <a:off x="21984" y="0"/>
            <a:ext cx="9122015" cy="6858000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2428860" y="500043"/>
            <a:ext cx="5572164" cy="55707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i="1" dirty="0" smtClean="0">
                <a:solidFill>
                  <a:srgbClr val="FF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Звук и цвет</a:t>
            </a:r>
          </a:p>
          <a:p>
            <a:r>
              <a:rPr lang="ru-RU" sz="2000" b="1" i="1" dirty="0" smtClean="0">
                <a:solidFill>
                  <a:srgbClr val="FF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Наглядно –импровизационный метод</a:t>
            </a:r>
          </a:p>
          <a:p>
            <a:endParaRPr lang="ru-RU" sz="2400" dirty="0" smtClean="0">
              <a:solidFill>
                <a:srgbClr val="333333"/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r>
              <a:rPr lang="ru-RU" sz="2400" b="1" dirty="0" smtClean="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До – веселый красный цвет,</a:t>
            </a:r>
          </a:p>
          <a:p>
            <a:r>
              <a:rPr lang="ru-RU" sz="2400" b="1" dirty="0" smtClean="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Ре – оранжевый рассвет,</a:t>
            </a:r>
          </a:p>
          <a:p>
            <a:r>
              <a:rPr lang="ru-RU" sz="2400" b="1" dirty="0" smtClean="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Ми- как желтенький цыпленок,</a:t>
            </a:r>
          </a:p>
          <a:p>
            <a:r>
              <a:rPr lang="ru-RU" sz="2400" b="1" dirty="0" smtClean="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Фа – зеленый лягушонок,</a:t>
            </a:r>
          </a:p>
          <a:p>
            <a:r>
              <a:rPr lang="ru-RU" sz="2400" b="1" dirty="0" smtClean="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Соль – голубенький ручей,</a:t>
            </a:r>
          </a:p>
          <a:p>
            <a:r>
              <a:rPr lang="ru-RU" sz="2400" b="1" dirty="0" smtClean="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Ля – сто синеньких мячей,</a:t>
            </a:r>
          </a:p>
          <a:p>
            <a:r>
              <a:rPr lang="ru-RU" sz="2400" b="1" dirty="0" smtClean="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Си – </a:t>
            </a:r>
            <a:r>
              <a:rPr lang="ru-RU" sz="2400" b="1" dirty="0" err="1" smtClean="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фиалка-фиолетта</a:t>
            </a:r>
            <a:endParaRPr lang="ru-RU" sz="2400" b="1" dirty="0" smtClean="0">
              <a:solidFill>
                <a:schemeClr val="accent5">
                  <a:lumMod val="50000"/>
                </a:schemeClr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r>
              <a:rPr lang="ru-RU" sz="2400" b="1" dirty="0" smtClean="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Замечательного цвета.</a:t>
            </a:r>
          </a:p>
          <a:p>
            <a:r>
              <a:rPr lang="ru-RU" sz="2400" b="1" dirty="0" smtClean="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Эту радугу из нот </a:t>
            </a:r>
          </a:p>
          <a:p>
            <a:r>
              <a:rPr lang="ru-RU" sz="2400" b="1" dirty="0" smtClean="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Нам запомнить нужно.</a:t>
            </a:r>
          </a:p>
          <a:p>
            <a:r>
              <a:rPr lang="ru-RU" sz="2400" b="1" dirty="0" smtClean="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Музыкальный небосвод</a:t>
            </a:r>
          </a:p>
          <a:p>
            <a:r>
              <a:rPr lang="ru-RU" sz="2400" b="1" dirty="0" smtClean="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Засияет дружно!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1357290" y="1643050"/>
            <a:ext cx="785818" cy="357190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 smtClean="0">
              <a:solidFill>
                <a:srgbClr val="FF0000"/>
              </a:solidFill>
            </a:endParaRPr>
          </a:p>
          <a:p>
            <a:pPr algn="ctr"/>
            <a:endParaRPr lang="ru-RU" dirty="0" smtClean="0">
              <a:solidFill>
                <a:srgbClr val="FF0000"/>
              </a:solidFill>
            </a:endParaRPr>
          </a:p>
          <a:p>
            <a:pPr algn="ctr"/>
            <a:endParaRPr lang="ru-RU" dirty="0" smtClean="0">
              <a:solidFill>
                <a:srgbClr val="FF0000"/>
              </a:solidFill>
            </a:endParaRPr>
          </a:p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357290" y="2000240"/>
            <a:ext cx="785818" cy="357190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1357290" y="2357430"/>
            <a:ext cx="785818" cy="35719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1357290" y="2714620"/>
            <a:ext cx="785818" cy="35719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1357290" y="3071810"/>
            <a:ext cx="785818" cy="347666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1357290" y="3429000"/>
            <a:ext cx="785818" cy="357190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1357290" y="3786190"/>
            <a:ext cx="785818" cy="357190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85786" y="357166"/>
            <a:ext cx="7715304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solidFill>
                  <a:srgbClr val="C00000"/>
                </a:solidFill>
              </a:rPr>
              <a:t>Графические </a:t>
            </a:r>
            <a:r>
              <a:rPr lang="ru-RU" sz="2400" dirty="0" smtClean="0">
                <a:solidFill>
                  <a:srgbClr val="C00000"/>
                </a:solidFill>
              </a:rPr>
              <a:t>методы</a:t>
            </a:r>
          </a:p>
          <a:p>
            <a:endParaRPr lang="ru-RU" sz="2400" dirty="0" smtClean="0"/>
          </a:p>
          <a:p>
            <a:r>
              <a:rPr lang="ru-RU" sz="2400" dirty="0" smtClean="0">
                <a:solidFill>
                  <a:srgbClr val="002060"/>
                </a:solidFill>
              </a:rPr>
              <a:t>«Озвучь  линию» В вокальной практике помогает освоить различные штрихи (легато, нон легато, стаккато) так же насыщенность звука, движение голоса вверх и вниз</a:t>
            </a:r>
            <a:r>
              <a:rPr lang="ru-RU" sz="2400" dirty="0" smtClean="0">
                <a:solidFill>
                  <a:srgbClr val="002060"/>
                </a:solidFill>
              </a:rPr>
              <a:t>.</a:t>
            </a:r>
          </a:p>
          <a:p>
            <a:endParaRPr lang="ru-RU" sz="2400" dirty="0" smtClean="0">
              <a:solidFill>
                <a:srgbClr val="002060"/>
              </a:solidFill>
            </a:endParaRPr>
          </a:p>
          <a:p>
            <a:r>
              <a:rPr lang="ru-RU" sz="2400" dirty="0" smtClean="0">
                <a:solidFill>
                  <a:srgbClr val="002060"/>
                </a:solidFill>
              </a:rPr>
              <a:t>Метод «Интеллект-карта» Позволяет эффективно запомнить теоретический материал, повысить уровень музыкальной образованности. В центре располагается основное понятие. От него в стороны расходятся лучи с более  конкретизирующими определениями, где в свою очередь эти определения могут еще делиться на составные части.</a:t>
            </a:r>
          </a:p>
          <a:p>
            <a:r>
              <a:rPr lang="ru-RU" sz="2400" dirty="0" smtClean="0">
                <a:solidFill>
                  <a:srgbClr val="002060"/>
                </a:solidFill>
              </a:rPr>
              <a:t> Например: В центре «Жанр» от него три луча «Песня», «Танец», «Марш». От «Марша» лучики «Спортивный», «Военный», «Цирковой» и т.д.</a:t>
            </a:r>
            <a:endParaRPr lang="ru-RU" sz="24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311</TotalTime>
  <Words>802</Words>
  <Application>Microsoft Office PowerPoint</Application>
  <PresentationFormat>Экран (4:3)</PresentationFormat>
  <Paragraphs>121</Paragraphs>
  <Slides>19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0" baseType="lpstr">
      <vt:lpstr>Тема Office</vt:lpstr>
      <vt:lpstr>Людвиг ван Бетховен:  «Музыка может изменить мир» 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</vt:vector>
  </TitlesOfParts>
  <Company>Reanimator Extreme Edition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Людвиг ван Бетховен:  «Музыка может изменить мир»</dc:title>
  <dc:creator>User</dc:creator>
  <cp:lastModifiedBy>User</cp:lastModifiedBy>
  <cp:revision>31</cp:revision>
  <dcterms:created xsi:type="dcterms:W3CDTF">2025-04-13T06:10:42Z</dcterms:created>
  <dcterms:modified xsi:type="dcterms:W3CDTF">2025-04-17T16:10:25Z</dcterms:modified>
</cp:coreProperties>
</file>